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58" r:id="rId6"/>
    <p:sldId id="2147475427" r:id="rId7"/>
    <p:sldId id="2147475444" r:id="rId8"/>
    <p:sldId id="456" r:id="rId9"/>
    <p:sldId id="2147475445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5EDA6-FF2F-4BEA-8629-B8EDE45CEC07}" type="datetimeFigureOut">
              <a:rPr lang="hu-HU" smtClean="0"/>
              <a:t>2025. 10. 29.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7E43E-81E2-472E-9430-6D46202710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004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7EFCA-B426-4AFB-80E9-099A6F55D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C5E636F7-A6FD-16FC-199E-EC993DD166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38A4B82A-B124-5548-738C-B66F8DA7E7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Mandiant’s role:</a:t>
            </a:r>
          </a:p>
          <a:p>
            <a:pPr>
              <a:spcBef>
                <a:spcPct val="0"/>
              </a:spcBef>
            </a:pPr>
            <a:r>
              <a:rPr lang="en-US" altLang="en-US"/>
              <a:t>	- Safety</a:t>
            </a:r>
          </a:p>
          <a:p>
            <a:pPr>
              <a:spcBef>
                <a:spcPct val="0"/>
              </a:spcBef>
            </a:pPr>
            <a:r>
              <a:rPr lang="en-US" altLang="en-US"/>
              <a:t>	- Remediation (OT)</a:t>
            </a:r>
          </a:p>
          <a:p>
            <a:pPr>
              <a:spcBef>
                <a:spcPct val="0"/>
              </a:spcBef>
            </a:pPr>
            <a:r>
              <a:rPr lang="en-US" altLang="en-US"/>
              <a:t>	- Remediation (IT)</a:t>
            </a:r>
          </a:p>
          <a:p>
            <a:pPr>
              <a:spcBef>
                <a:spcPct val="0"/>
              </a:spcBef>
            </a:pPr>
            <a:r>
              <a:rPr lang="en-US" altLang="en-US"/>
              <a:t>SE’s role:</a:t>
            </a:r>
          </a:p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C29454F9-5F1E-B999-C991-A194798A60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fld id="{66D96D6E-5272-4AD3-A16D-2902A663A154}" type="slidenum">
              <a:rPr lang="en-US" altLang="en-US">
                <a:latin typeface="Calibri" panose="020F0502020204030204" pitchFamily="34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02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E4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DB1FA652-C2A7-1841-90CC-F8E9F62B05EF}"/>
              </a:ext>
            </a:extLst>
          </p:cNvPr>
          <p:cNvSpPr txBox="1"/>
          <p:nvPr/>
        </p:nvSpPr>
        <p:spPr>
          <a:xfrm>
            <a:off x="307468" y="1886115"/>
            <a:ext cx="5599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The Cyber Security Body Of Knowledge</a:t>
            </a:r>
          </a:p>
        </p:txBody>
      </p:sp>
      <p:pic>
        <p:nvPicPr>
          <p:cNvPr id="19" name="Picture 18" descr="A black and red logo&#10;&#10;Description automatically generated">
            <a:extLst>
              <a:ext uri="{FF2B5EF4-FFF2-40B4-BE49-F238E27FC236}">
                <a16:creationId xmlns:a16="http://schemas.microsoft.com/office/drawing/2014/main" id="{53A37F58-622D-2526-DA8A-75CC845B7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43" y="275773"/>
            <a:ext cx="5155288" cy="17315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0FAFC48-5352-B7F8-877D-9240D08F1B51}"/>
              </a:ext>
            </a:extLst>
          </p:cNvPr>
          <p:cNvSpPr/>
          <p:nvPr/>
        </p:nvSpPr>
        <p:spPr>
          <a:xfrm>
            <a:off x="0" y="2737623"/>
            <a:ext cx="8034381" cy="32901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0B3B4F-E9CC-025E-CD5D-4963DFFDE272}"/>
              </a:ext>
            </a:extLst>
          </p:cNvPr>
          <p:cNvSpPr/>
          <p:nvPr/>
        </p:nvSpPr>
        <p:spPr>
          <a:xfrm>
            <a:off x="11381838" y="5808750"/>
            <a:ext cx="72225" cy="7965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7C065F-128D-9885-4A81-21BB4B7EDDCC}"/>
              </a:ext>
            </a:extLst>
          </p:cNvPr>
          <p:cNvGrpSpPr/>
          <p:nvPr/>
        </p:nvGrpSpPr>
        <p:grpSpPr>
          <a:xfrm>
            <a:off x="8771022" y="564621"/>
            <a:ext cx="2735180" cy="2443273"/>
            <a:chOff x="6212114" y="762921"/>
            <a:chExt cx="5341257" cy="495570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B312743-6CEA-D41A-BA39-04EBF0DDD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88780" y="762921"/>
              <a:ext cx="5164591" cy="447084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36191BD-F134-FBCA-7B2A-2D4FC2E36D8E}"/>
                </a:ext>
              </a:extLst>
            </p:cNvPr>
            <p:cNvSpPr/>
            <p:nvPr/>
          </p:nvSpPr>
          <p:spPr>
            <a:xfrm>
              <a:off x="6212114" y="4804228"/>
              <a:ext cx="914400" cy="914400"/>
            </a:xfrm>
            <a:prstGeom prst="rect">
              <a:avLst/>
            </a:prstGeom>
            <a:solidFill>
              <a:srgbClr val="E4F5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2A4B92F-3451-A788-88FD-BFEB28498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46626"/>
            <a:ext cx="7916780" cy="1632869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0008B9-0210-D552-6828-E02C0B153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520449"/>
            <a:ext cx="7916779" cy="139106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0D1A9DD4-0A87-9C4D-3AC0-A2A6B2C1C313}"/>
              </a:ext>
            </a:extLst>
          </p:cNvPr>
          <p:cNvSpPr txBox="1">
            <a:spLocks/>
          </p:cNvSpPr>
          <p:nvPr/>
        </p:nvSpPr>
        <p:spPr>
          <a:xfrm>
            <a:off x="8177462" y="5727032"/>
            <a:ext cx="3132221" cy="8181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>
              <a:solidFill>
                <a:schemeClr val="tx1"/>
              </a:solidFill>
            </a:endParaRPr>
          </a:p>
          <a:p>
            <a:pPr algn="r"/>
            <a:r>
              <a:rPr lang="en-GB" sz="2400" b="1" dirty="0">
                <a:solidFill>
                  <a:schemeClr val="tx1"/>
                </a:solidFill>
              </a:rPr>
              <a:t>contact@cybok.org</a:t>
            </a:r>
          </a:p>
          <a:p>
            <a:pPr algn="r"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</a:rPr>
              <a:t>www.cybok.org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685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D8519-ABB2-A1CE-D48F-EC6F4F550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42874-93A9-B6D7-89B5-CD637931A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1D1631-FDD2-59DD-9F41-451F75D2E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561B72-05E5-ACF4-8A25-16340D4028AE}"/>
              </a:ext>
            </a:extLst>
          </p:cNvPr>
          <p:cNvCxnSpPr>
            <a:cxnSpLocks/>
          </p:cNvCxnSpPr>
          <p:nvPr/>
        </p:nvCxnSpPr>
        <p:spPr>
          <a:xfrm>
            <a:off x="810401" y="6205621"/>
            <a:ext cx="105711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black and red logo&#10;&#10;Description automatically generated">
            <a:extLst>
              <a:ext uri="{FF2B5EF4-FFF2-40B4-BE49-F238E27FC236}">
                <a16:creationId xmlns:a16="http://schemas.microsoft.com/office/drawing/2014/main" id="{EB2C376F-62D7-CF15-1B73-A838959AA26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65" y="6331633"/>
            <a:ext cx="1296354" cy="43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4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54F48-F5A5-16DD-B4BE-106C18651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A86C68-4CD8-57ED-E5E6-FDB63353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FA20EA-4404-4A61-1822-40C6F8034691}"/>
              </a:ext>
            </a:extLst>
          </p:cNvPr>
          <p:cNvCxnSpPr>
            <a:cxnSpLocks/>
          </p:cNvCxnSpPr>
          <p:nvPr/>
        </p:nvCxnSpPr>
        <p:spPr>
          <a:xfrm>
            <a:off x="810401" y="6205621"/>
            <a:ext cx="105711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ack and red logo&#10;&#10;Description automatically generated">
            <a:extLst>
              <a:ext uri="{FF2B5EF4-FFF2-40B4-BE49-F238E27FC236}">
                <a16:creationId xmlns:a16="http://schemas.microsoft.com/office/drawing/2014/main" id="{EBBE463D-4DA1-D8BB-9E87-99AFDE802A8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65" y="6331633"/>
            <a:ext cx="1296354" cy="43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91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B5A45E-1B6E-903D-626A-2DF719163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828818-2C73-5CE2-C7DB-CF2926BC3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E2A4F4E-6E2A-C9AC-4252-919CEA222CD3}"/>
              </a:ext>
            </a:extLst>
          </p:cNvPr>
          <p:cNvCxnSpPr>
            <a:cxnSpLocks/>
          </p:cNvCxnSpPr>
          <p:nvPr/>
        </p:nvCxnSpPr>
        <p:spPr>
          <a:xfrm>
            <a:off x="810401" y="6205621"/>
            <a:ext cx="105711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ack and red logo&#10;&#10;Description automatically generated">
            <a:extLst>
              <a:ext uri="{FF2B5EF4-FFF2-40B4-BE49-F238E27FC236}">
                <a16:creationId xmlns:a16="http://schemas.microsoft.com/office/drawing/2014/main" id="{D6A01D40-4ED5-94D4-8BFA-4F7A6C480F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65" y="6331633"/>
            <a:ext cx="1296354" cy="43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03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Com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red logo&#10;&#10;Description automatically generated">
            <a:extLst>
              <a:ext uri="{FF2B5EF4-FFF2-40B4-BE49-F238E27FC236}">
                <a16:creationId xmlns:a16="http://schemas.microsoft.com/office/drawing/2014/main" id="{3F1282D3-9611-74DE-361B-D974B98116C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09" y="2899610"/>
            <a:ext cx="8189382" cy="270710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39E7FB-EF64-66C4-290A-9EF302F71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942" y="1496093"/>
            <a:ext cx="8426116" cy="1325563"/>
          </a:xfrm>
        </p:spPr>
        <p:txBody>
          <a:bodyPr/>
          <a:lstStyle>
            <a:lvl1pPr algn="ctr">
              <a:defRPr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455009B-1704-71F7-A74F-9DAE53F2E39E}"/>
              </a:ext>
            </a:extLst>
          </p:cNvPr>
          <p:cNvSpPr txBox="1">
            <a:spLocks/>
          </p:cNvSpPr>
          <p:nvPr/>
        </p:nvSpPr>
        <p:spPr>
          <a:xfrm>
            <a:off x="8177462" y="5727032"/>
            <a:ext cx="3132221" cy="8181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>
              <a:solidFill>
                <a:schemeClr val="tx1"/>
              </a:solidFill>
            </a:endParaRPr>
          </a:p>
          <a:p>
            <a:pPr algn="r"/>
            <a:r>
              <a:rPr lang="en-GB" sz="2400" b="1" dirty="0">
                <a:solidFill>
                  <a:schemeClr val="tx1"/>
                </a:solidFill>
              </a:rPr>
              <a:t>contact@cybok.org</a:t>
            </a:r>
          </a:p>
          <a:p>
            <a:pPr algn="r"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</a:rPr>
              <a:t>www.cybok.org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84D6BD-FA39-2FDF-13C5-6792F0889DDF}"/>
              </a:ext>
            </a:extLst>
          </p:cNvPr>
          <p:cNvSpPr/>
          <p:nvPr/>
        </p:nvSpPr>
        <p:spPr>
          <a:xfrm>
            <a:off x="11381838" y="5808750"/>
            <a:ext cx="72225" cy="7965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00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C6F36-0A46-323D-686F-990C5999B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A1CC3-A3D8-EB1E-6296-87A9FE082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C5FD11-AC67-8253-5828-DD4E76DF2CE3}"/>
              </a:ext>
            </a:extLst>
          </p:cNvPr>
          <p:cNvCxnSpPr>
            <a:cxnSpLocks/>
          </p:cNvCxnSpPr>
          <p:nvPr/>
        </p:nvCxnSpPr>
        <p:spPr>
          <a:xfrm>
            <a:off x="810401" y="6205621"/>
            <a:ext cx="105711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ack and red logo&#10;&#10;Description automatically generated">
            <a:extLst>
              <a:ext uri="{FF2B5EF4-FFF2-40B4-BE49-F238E27FC236}">
                <a16:creationId xmlns:a16="http://schemas.microsoft.com/office/drawing/2014/main" id="{708D7E7F-705F-D0BE-831D-D99DCD4AE53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65" y="6331633"/>
            <a:ext cx="1296354" cy="43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4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4EA1C-154E-A012-C7C7-2BBCAAFE7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DA822-97C7-5EF2-8B9A-AE340F8F3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3CF61E-5873-D55A-4B27-E52D63EE8416}"/>
              </a:ext>
            </a:extLst>
          </p:cNvPr>
          <p:cNvSpPr/>
          <p:nvPr/>
        </p:nvSpPr>
        <p:spPr>
          <a:xfrm>
            <a:off x="697796" y="1705983"/>
            <a:ext cx="108320" cy="4406060"/>
          </a:xfrm>
          <a:prstGeom prst="rect">
            <a:avLst/>
          </a:prstGeom>
          <a:gradFill>
            <a:gsLst>
              <a:gs pos="0">
                <a:srgbClr val="E4F5FF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black and red logo&#10;&#10;Description automatically generated">
            <a:extLst>
              <a:ext uri="{FF2B5EF4-FFF2-40B4-BE49-F238E27FC236}">
                <a16:creationId xmlns:a16="http://schemas.microsoft.com/office/drawing/2014/main" id="{219D4AC7-0459-0588-496B-2E35BCF2E5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850" y="207559"/>
            <a:ext cx="1296354" cy="43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1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66FE3-3C36-BFA2-4CBB-B2D1B993F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71857-1066-789E-55DB-E3D5E38AD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98308F-79D9-BC56-448E-1F8C90ABC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531D9B-964A-7A86-B296-6117797E54A0}"/>
              </a:ext>
            </a:extLst>
          </p:cNvPr>
          <p:cNvCxnSpPr>
            <a:cxnSpLocks/>
          </p:cNvCxnSpPr>
          <p:nvPr/>
        </p:nvCxnSpPr>
        <p:spPr>
          <a:xfrm>
            <a:off x="810401" y="6205621"/>
            <a:ext cx="105711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black and red logo&#10;&#10;Description automatically generated">
            <a:extLst>
              <a:ext uri="{FF2B5EF4-FFF2-40B4-BE49-F238E27FC236}">
                <a16:creationId xmlns:a16="http://schemas.microsoft.com/office/drawing/2014/main" id="{F562D65F-E0C5-CE48-C576-14C2E0867B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65" y="6331633"/>
            <a:ext cx="1296354" cy="43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3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66FE3-3C36-BFA2-4CBB-B2D1B993F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71857-1066-789E-55DB-E3D5E38AD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98308F-79D9-BC56-448E-1F8C90ABC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531D9B-964A-7A86-B296-6117797E54A0}"/>
              </a:ext>
            </a:extLst>
          </p:cNvPr>
          <p:cNvCxnSpPr>
            <a:cxnSpLocks/>
          </p:cNvCxnSpPr>
          <p:nvPr/>
        </p:nvCxnSpPr>
        <p:spPr>
          <a:xfrm>
            <a:off x="810401" y="6205621"/>
            <a:ext cx="105711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black and red logo&#10;&#10;Description automatically generated">
            <a:extLst>
              <a:ext uri="{FF2B5EF4-FFF2-40B4-BE49-F238E27FC236}">
                <a16:creationId xmlns:a16="http://schemas.microsoft.com/office/drawing/2014/main" id="{F562D65F-E0C5-CE48-C576-14C2E0867B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65" y="6331633"/>
            <a:ext cx="1296354" cy="43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8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604B6-0D1F-D6D1-B4A6-1F757EA80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08584-F876-034D-6A2F-A9EA623AD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A897F-B419-8348-5D80-9AEAA8B29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6BB995-79BB-C4F7-3770-E6C9C2337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822320-1615-1DC7-15B9-43F9305F5F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198070-C52F-4D1B-A000-5A31475C22A6}"/>
              </a:ext>
            </a:extLst>
          </p:cNvPr>
          <p:cNvCxnSpPr>
            <a:cxnSpLocks/>
          </p:cNvCxnSpPr>
          <p:nvPr/>
        </p:nvCxnSpPr>
        <p:spPr>
          <a:xfrm>
            <a:off x="810401" y="6205621"/>
            <a:ext cx="105711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red logo&#10;&#10;Description automatically generated">
            <a:extLst>
              <a:ext uri="{FF2B5EF4-FFF2-40B4-BE49-F238E27FC236}">
                <a16:creationId xmlns:a16="http://schemas.microsoft.com/office/drawing/2014/main" id="{8B9626A3-BA04-456E-30B5-362C3880923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65" y="6331633"/>
            <a:ext cx="1296354" cy="43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83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13399-0AB7-BFD9-98F3-596DDDFFC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FB800B-1ACF-48B6-5462-17192ABE516C}"/>
              </a:ext>
            </a:extLst>
          </p:cNvPr>
          <p:cNvCxnSpPr>
            <a:cxnSpLocks/>
          </p:cNvCxnSpPr>
          <p:nvPr/>
        </p:nvCxnSpPr>
        <p:spPr>
          <a:xfrm>
            <a:off x="810401" y="6205621"/>
            <a:ext cx="105711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ack and red logo&#10;&#10;Description automatically generated">
            <a:extLst>
              <a:ext uri="{FF2B5EF4-FFF2-40B4-BE49-F238E27FC236}">
                <a16:creationId xmlns:a16="http://schemas.microsoft.com/office/drawing/2014/main" id="{3174E04D-1868-2A7F-6EC4-7970675D82D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65" y="6331633"/>
            <a:ext cx="1296354" cy="43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6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1A36ECD-0EC4-9C1C-F09C-5E489DDF0AA3}"/>
              </a:ext>
            </a:extLst>
          </p:cNvPr>
          <p:cNvCxnSpPr>
            <a:cxnSpLocks/>
          </p:cNvCxnSpPr>
          <p:nvPr/>
        </p:nvCxnSpPr>
        <p:spPr>
          <a:xfrm>
            <a:off x="810401" y="6205621"/>
            <a:ext cx="105711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and red logo&#10;&#10;Description automatically generated">
            <a:extLst>
              <a:ext uri="{FF2B5EF4-FFF2-40B4-BE49-F238E27FC236}">
                <a16:creationId xmlns:a16="http://schemas.microsoft.com/office/drawing/2014/main" id="{CA8BEA64-3DD3-A061-9188-79C7E3FE12D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65" y="6331633"/>
            <a:ext cx="1296354" cy="43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1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C51F9-0F2B-6456-AF5C-BDF32526B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02179-90C0-D497-5D2A-05961C082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E44CA-8261-27FB-B503-C94C71799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9AF421-9425-40BE-EC1C-0BCE72602FBD}"/>
              </a:ext>
            </a:extLst>
          </p:cNvPr>
          <p:cNvCxnSpPr>
            <a:cxnSpLocks/>
          </p:cNvCxnSpPr>
          <p:nvPr/>
        </p:nvCxnSpPr>
        <p:spPr>
          <a:xfrm>
            <a:off x="810401" y="6205621"/>
            <a:ext cx="105711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black and red logo&#10;&#10;Description automatically generated">
            <a:extLst>
              <a:ext uri="{FF2B5EF4-FFF2-40B4-BE49-F238E27FC236}">
                <a16:creationId xmlns:a16="http://schemas.microsoft.com/office/drawing/2014/main" id="{DAD4A6DD-334D-3B5F-2C3D-7D7BAC4450C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65" y="6331633"/>
            <a:ext cx="1296354" cy="43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C66BB8-C494-E393-7FCC-8ADD1AB9F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BF9CE-30F0-305E-8264-3F5C0B465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42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0F75E-4494-84E4-B9AD-34A540D278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Roboto"/>
                <a:ea typeface="Roboto"/>
                <a:cs typeface="Roboto"/>
              </a:rPr>
              <a:t>Security Informed Safety</a:t>
            </a:r>
            <a:endParaRPr lang="hu-HU" dirty="0">
              <a:cs typeface="Roboto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D8D0EE-9322-62A4-6172-DF256989B3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Roboto"/>
                <a:ea typeface="Roboto"/>
                <a:cs typeface="Roboto"/>
              </a:rPr>
              <a:t>Victor Lough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578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E16483-86A7-DC1C-DD15-06B5A5FC9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4"/>
            <a:ext cx="10515600" cy="1325563"/>
          </a:xfrm>
        </p:spPr>
        <p:txBody>
          <a:bodyPr/>
          <a:lstStyle/>
          <a:p>
            <a:r>
              <a:rPr lang="en-GB" dirty="0">
                <a:cs typeface="Roboto" panose="02000000000000000000" pitchFamily="2" charset="0"/>
              </a:rPr>
              <a:t>Overview of Content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9BF693-53C4-52D3-8B94-40E3DC68C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23257"/>
            <a:ext cx="10929257" cy="554082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Introduction</a:t>
            </a:r>
          </a:p>
          <a:p>
            <a:r>
              <a:rPr lang="en-GB" dirty="0"/>
              <a:t>First Focus</a:t>
            </a:r>
          </a:p>
          <a:p>
            <a:pPr lvl="1"/>
            <a:r>
              <a:rPr lang="en-GB" dirty="0"/>
              <a:t>Covering the groundwork of security Informed Safety</a:t>
            </a:r>
          </a:p>
          <a:p>
            <a:pPr lvl="1"/>
            <a:r>
              <a:rPr lang="en-GB" dirty="0"/>
              <a:t>Understanding the Visible and Invisible Threats</a:t>
            </a:r>
          </a:p>
          <a:p>
            <a:r>
              <a:rPr lang="en-GB" dirty="0"/>
              <a:t>Follow on Topics</a:t>
            </a:r>
          </a:p>
          <a:p>
            <a:pPr lvl="1"/>
            <a:r>
              <a:rPr lang="en-GB" dirty="0"/>
              <a:t>Language, Likelihood, ALARP, HAZOP &amp; LOPA, Governance, Safety and Security Design, Incident Response and Resilience, Requirements for Reconciliation</a:t>
            </a:r>
          </a:p>
          <a:p>
            <a:r>
              <a:rPr lang="en-GB" dirty="0"/>
              <a:t>After Market Security Informed Safety</a:t>
            </a:r>
          </a:p>
          <a:p>
            <a:pPr lvl="1"/>
            <a:r>
              <a:rPr lang="en-GB" dirty="0"/>
              <a:t>Skills Knowledge and Competency, Topics &amp; Standards, Patching </a:t>
            </a:r>
            <a:r>
              <a:rPr lang="en-GB" dirty="0" err="1"/>
              <a:t>os</a:t>
            </a:r>
            <a:r>
              <a:rPr lang="en-GB" dirty="0"/>
              <a:t> systems with safety cases, Architecture.</a:t>
            </a:r>
          </a:p>
          <a:p>
            <a:r>
              <a:rPr lang="en-GB" dirty="0"/>
              <a:t>Specialist Areas Mapping to Differing Regulatory Authorities</a:t>
            </a:r>
          </a:p>
          <a:p>
            <a:pPr lvl="1"/>
            <a:r>
              <a:rPr lang="en-GB" dirty="0"/>
              <a:t>Authorities, Supply Chain, Novel Technologies, Quantitative Assessments, Organisational Culture.</a:t>
            </a:r>
          </a:p>
          <a:p>
            <a:r>
              <a:rPr lang="en-GB" dirty="0"/>
              <a:t>References &amp; </a:t>
            </a:r>
            <a:r>
              <a:rPr lang="en-GB" dirty="0" err="1"/>
              <a:t>CyBOK</a:t>
            </a:r>
            <a:r>
              <a:rPr lang="en-GB" dirty="0"/>
              <a:t> Cross References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546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A500DC-C54B-C8CF-3E1B-085FE37BBB0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5267737"/>
            <a:ext cx="3570288" cy="16351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GB" sz="7200" dirty="0">
                <a:latin typeface="Arial Rounded MT Bold" panose="020F0704030504030204" pitchFamily="34" charset="0"/>
              </a:rPr>
              <a:t>ENVY </a:t>
            </a:r>
          </a:p>
          <a:p>
            <a:pPr marL="0" indent="0" algn="ctr">
              <a:buNone/>
            </a:pPr>
            <a:r>
              <a:rPr lang="en-GB" sz="7200" dirty="0">
                <a:latin typeface="Arial Rounded MT Bold" panose="020F0704030504030204" pitchFamily="34" charset="0"/>
              </a:rPr>
              <a:t>“The admiring discontent aroused by the achievements of others”</a:t>
            </a:r>
            <a:r>
              <a:rPr lang="en-GB" sz="1000" dirty="0">
                <a:latin typeface="Arial Rounded MT Bold" panose="020F0704030504030204" pitchFamily="34" charset="0"/>
              </a:rPr>
              <a:t>”</a:t>
            </a:r>
            <a:endParaRPr lang="en-GB" sz="2400" dirty="0"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1F4F0-E375-993A-E8E9-C50E2B48185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19808" y="5310862"/>
            <a:ext cx="3660775" cy="1635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800" dirty="0">
                <a:latin typeface="Arial Rounded MT Bold" panose="020F0704030504030204" pitchFamily="34" charset="0"/>
              </a:rPr>
              <a:t>IGNORANCE</a:t>
            </a:r>
          </a:p>
          <a:p>
            <a:pPr marL="0" indent="0" algn="ctr">
              <a:buNone/>
            </a:pPr>
            <a:r>
              <a:rPr lang="en-GB" sz="1800" dirty="0">
                <a:latin typeface="Arial Rounded MT Bold" panose="020F0704030504030204" pitchFamily="34" charset="0"/>
              </a:rPr>
              <a:t>“Lacking knowledge, information or education”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61F78DC-8491-D82E-F807-1FC48496E69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35726"/>
            <a:ext cx="955040" cy="1635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828E626-235E-29B8-DC16-CD46F630EE2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3038" y="197979"/>
            <a:ext cx="12134850" cy="4821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Introduction: </a:t>
            </a: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Hybrid War against Underinvested CNI </a:t>
            </a:r>
            <a:r>
              <a:rPr lang="en-GB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Systemsc</a:t>
            </a:r>
            <a:endParaRPr lang="en-GB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459BAE8-C0A4-5CF6-B7EF-5EA2D49F3C9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842963"/>
            <a:ext cx="12134850" cy="409575"/>
          </a:xfrm>
        </p:spPr>
        <p:txBody>
          <a:bodyPr>
            <a:normAutofit fontScale="92500" lnSpcReduction="20000"/>
          </a:bodyPr>
          <a:lstStyle/>
          <a:p>
            <a:r>
              <a:rPr lang="en-GB" sz="1400" dirty="0"/>
              <a:t>Truth Descending on the Arts and Science :- Inspired by Sheldonian Theatre Painted Ceiling, Oxford University commissioned </a:t>
            </a:r>
            <a:r>
              <a:rPr lang="en-GB" sz="1400" b="0" i="0" dirty="0" err="1">
                <a:solidFill>
                  <a:srgbClr val="4D4D4D"/>
                </a:solidFill>
                <a:effectLst/>
                <a:latin typeface="liberation-sans"/>
              </a:rPr>
              <a:t>Streater’s</a:t>
            </a:r>
            <a:r>
              <a:rPr lang="en-GB" sz="1400" b="0" i="0" dirty="0">
                <a:solidFill>
                  <a:srgbClr val="4D4D4D"/>
                </a:solidFill>
                <a:effectLst/>
                <a:latin typeface="liberation-sans"/>
              </a:rPr>
              <a:t> personification of Truth triumphing over Envy, Rapine, and Ignorance. Following Civil War and Interregnum</a:t>
            </a:r>
            <a:r>
              <a:rPr lang="en-GB" sz="1400" b="0" i="0" baseline="30000" dirty="0">
                <a:solidFill>
                  <a:srgbClr val="4D4D4D"/>
                </a:solidFill>
                <a:effectLst/>
                <a:latin typeface="liberation-sans"/>
              </a:rPr>
              <a:t>*</a:t>
            </a:r>
            <a:r>
              <a:rPr lang="en-GB" sz="1400" b="0" i="0" dirty="0">
                <a:solidFill>
                  <a:srgbClr val="4D4D4D"/>
                </a:solidFill>
                <a:effectLst/>
                <a:latin typeface="liberation-sans"/>
              </a:rPr>
              <a:t>, 1669.</a:t>
            </a:r>
            <a:r>
              <a:rPr lang="en-GB" sz="1400" b="0" i="0" baseline="30000" dirty="0">
                <a:solidFill>
                  <a:srgbClr val="4D4D4D"/>
                </a:solidFill>
                <a:effectLst/>
                <a:latin typeface="liberation-sans"/>
              </a:rPr>
              <a:t>*</a:t>
            </a:r>
            <a:r>
              <a:rPr lang="en-GB" sz="1400" baseline="30000" dirty="0">
                <a:solidFill>
                  <a:srgbClr val="4D4D4D"/>
                </a:solidFill>
                <a:latin typeface="liberation-sans"/>
              </a:rPr>
              <a:t>period of absence of control which has parallels with current Hybrid War Environment.</a:t>
            </a:r>
            <a:endParaRPr lang="en-GB" sz="14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D16D87-8E35-1755-E9D4-01497F6A336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217486" y="5516254"/>
            <a:ext cx="3624262" cy="1651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800" dirty="0">
                <a:latin typeface="Arial Rounded MT Bold" panose="020F0704030504030204" pitchFamily="34" charset="0"/>
              </a:rPr>
              <a:t>RAPINE</a:t>
            </a:r>
          </a:p>
          <a:p>
            <a:pPr marL="0" indent="0" algn="ctr">
              <a:buNone/>
            </a:pPr>
            <a:r>
              <a:rPr lang="en-GB" sz="1800" dirty="0">
                <a:latin typeface="Arial Rounded MT Bold" panose="020F0704030504030204" pitchFamily="34" charset="0"/>
              </a:rPr>
              <a:t>“The plundering of property”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BD45BD-FC09-916E-E66E-BD27B7E06DDB}"/>
              </a:ext>
            </a:extLst>
          </p:cNvPr>
          <p:cNvSpPr txBox="1"/>
          <p:nvPr/>
        </p:nvSpPr>
        <p:spPr>
          <a:xfrm>
            <a:off x="1598970" y="476057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X 2 Sites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1663F3-E672-FDE8-8D3A-7212EF3153D0}"/>
              </a:ext>
            </a:extLst>
          </p:cNvPr>
          <p:cNvSpPr txBox="1"/>
          <p:nvPr/>
        </p:nvSpPr>
        <p:spPr>
          <a:xfrm>
            <a:off x="6029617" y="5571398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511FB9-BFC9-E14A-53AA-D15D2530D63C}"/>
              </a:ext>
            </a:extLst>
          </p:cNvPr>
          <p:cNvSpPr txBox="1"/>
          <p:nvPr/>
        </p:nvSpPr>
        <p:spPr>
          <a:xfrm>
            <a:off x="8461492" y="4890437"/>
            <a:ext cx="3730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% Certified ICS Security Professionals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9360A3-A31D-3531-92BB-889F97828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68" y="1989383"/>
            <a:ext cx="3664999" cy="2633370"/>
          </a:xfrm>
          <a:prstGeom prst="rect">
            <a:avLst/>
          </a:prstGeom>
        </p:spPr>
      </p:pic>
      <p:pic>
        <p:nvPicPr>
          <p:cNvPr id="4" name="Content Placeholder 31">
            <a:extLst>
              <a:ext uri="{FF2B5EF4-FFF2-40B4-BE49-F238E27FC236}">
                <a16:creationId xmlns:a16="http://schemas.microsoft.com/office/drawing/2014/main" id="{6FA23D76-578E-27A4-EF53-83C474881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477" y="2092161"/>
            <a:ext cx="2276682" cy="265811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281973-1ABF-EACF-731D-E688C3B6C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477" y="1766541"/>
            <a:ext cx="2369438" cy="2983736"/>
          </a:xfrm>
          <a:prstGeom prst="rect">
            <a:avLst/>
          </a:prstGeom>
        </p:spPr>
      </p:pic>
      <p:pic>
        <p:nvPicPr>
          <p:cNvPr id="19" name="Content Placeholder 15">
            <a:extLst>
              <a:ext uri="{FF2B5EF4-FFF2-40B4-BE49-F238E27FC236}">
                <a16:creationId xmlns:a16="http://schemas.microsoft.com/office/drawing/2014/main" id="{22C6ED8D-E0A9-D60E-7248-CACE0EF011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339" y="1814432"/>
            <a:ext cx="2133710" cy="3111660"/>
          </a:xfr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F764C76-DBFC-037A-A310-A13754E2BA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3640" y="1552831"/>
            <a:ext cx="2562566" cy="3762559"/>
          </a:xfrm>
          <a:prstGeom prst="rect">
            <a:avLst/>
          </a:prstGeom>
        </p:spPr>
      </p:pic>
      <p:pic>
        <p:nvPicPr>
          <p:cNvPr id="6" name="Content Placeholder 11" descr="A screenshot of a cellphone&#10;&#10;Description automatically generated">
            <a:extLst>
              <a:ext uri="{FF2B5EF4-FFF2-40B4-BE49-F238E27FC236}">
                <a16:creationId xmlns:a16="http://schemas.microsoft.com/office/drawing/2014/main" id="{F4BECB1C-B6F8-2251-D4AE-912628935A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0281" y="1645186"/>
            <a:ext cx="3371437" cy="38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4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E25A5D-3201-B857-4947-412126147A0B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627813" y="2112963"/>
            <a:ext cx="5564187" cy="3649662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/>
              <a:t>“</a:t>
            </a:r>
            <a:r>
              <a:rPr lang="en-GB" sz="3600" dirty="0">
                <a:latin typeface="Comic Sans MS" panose="030F0702030302020204" pitchFamily="66" charset="0"/>
              </a:rPr>
              <a:t> The bottom line is this: We do over 600 red teams a year. Firewalls never stopped one of them”</a:t>
            </a:r>
            <a:endParaRPr lang="en-GB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54F0A-03B4-9E63-552D-967CF84CCCB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98609" y="4855838"/>
            <a:ext cx="5467350" cy="1635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dirty="0"/>
              <a:t>FireEye CEO Kevin </a:t>
            </a:r>
            <a:r>
              <a:rPr lang="en-GB" sz="1400" dirty="0" err="1"/>
              <a:t>Mandia</a:t>
            </a:r>
            <a:r>
              <a:rPr lang="en-GB" sz="1400" dirty="0"/>
              <a:t> response to Senate Intelligence Committee questioning, following the Solar Winds Hack – NSA Urges </a:t>
            </a:r>
            <a:r>
              <a:rPr lang="en-GB" sz="1400" dirty="0" err="1"/>
              <a:t>Defense</a:t>
            </a:r>
            <a:r>
              <a:rPr lang="en-GB" sz="1400" dirty="0"/>
              <a:t> Sector to Adopt Zero-Trust.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21060E-4BC7-069A-AFDB-457FD040A22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6550" y="150813"/>
            <a:ext cx="11855450" cy="649287"/>
          </a:xfrm>
        </p:spPr>
        <p:txBody>
          <a:bodyPr/>
          <a:lstStyle/>
          <a:p>
            <a:pPr marL="0" indent="0">
              <a:buNone/>
            </a:pPr>
            <a:r>
              <a:rPr lang="en-GB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Challenge.</a:t>
            </a:r>
            <a:endParaRPr lang="en-GB" sz="4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4978AD-CE62-DE05-69D6-33E6C108F27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6550" y="757237"/>
            <a:ext cx="11530012" cy="3381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err="1"/>
              <a:t>ofgem</a:t>
            </a:r>
            <a:r>
              <a:rPr lang="en-GB" sz="1800" dirty="0"/>
              <a:t> have mandated Enhanced Profile (EP) compliance by Dec 2027 (~ SL 2.5). </a:t>
            </a:r>
          </a:p>
          <a:p>
            <a:pPr marL="0" indent="0">
              <a:buNone/>
            </a:pPr>
            <a:r>
              <a:rPr lang="en-GB" sz="1800" dirty="0"/>
              <a:t>From a Safety standards perspective , </a:t>
            </a:r>
            <a:r>
              <a:rPr lang="en-GB" sz="1800" dirty="0" err="1"/>
              <a:t>Srcurity</a:t>
            </a:r>
            <a:r>
              <a:rPr lang="en-GB" sz="1800" dirty="0"/>
              <a:t> must be considered as part of the safety case.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3C4419D-1204-9A59-9754-90466F6EAC0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95190"/>
            <a:ext cx="1005840" cy="1651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A6C6330-5E04-18B5-41CE-844BF437E51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088063"/>
            <a:ext cx="5572125" cy="1651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GB" sz="1200" dirty="0"/>
              <a:t>A nominal response to achieve IEC-62443 requirements for Enhanced Profile (SL 2.5)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BF8A18-E463-CD91-11A7-960EE166D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11" y="1473392"/>
            <a:ext cx="4804525" cy="4639798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41703C9-82B7-CF43-5D64-0849E12A85E8}"/>
              </a:ext>
            </a:extLst>
          </p:cNvPr>
          <p:cNvSpPr/>
          <p:nvPr/>
        </p:nvSpPr>
        <p:spPr>
          <a:xfrm rot="19711531">
            <a:off x="1563944" y="3174620"/>
            <a:ext cx="1168400" cy="338555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CVE CRITICAL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DC8C8C6-7460-D8C5-D53A-EF4576DB449C}"/>
              </a:ext>
            </a:extLst>
          </p:cNvPr>
          <p:cNvSpPr/>
          <p:nvPr/>
        </p:nvSpPr>
        <p:spPr>
          <a:xfrm rot="19711531">
            <a:off x="2814332" y="2475772"/>
            <a:ext cx="1168400" cy="338555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CVE CRITICAL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B828E4F-47DA-DB38-540C-0C8CD59E655F}"/>
              </a:ext>
            </a:extLst>
          </p:cNvPr>
          <p:cNvSpPr/>
          <p:nvPr/>
        </p:nvSpPr>
        <p:spPr>
          <a:xfrm rot="19711531">
            <a:off x="3946731" y="3319133"/>
            <a:ext cx="1168400" cy="338555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Not Deployable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E78497-75CB-8589-506D-3FF99F1397C2}"/>
              </a:ext>
            </a:extLst>
          </p:cNvPr>
          <p:cNvSpPr/>
          <p:nvPr/>
        </p:nvSpPr>
        <p:spPr>
          <a:xfrm rot="19711531">
            <a:off x="2356897" y="3945025"/>
            <a:ext cx="1168400" cy="338555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CVE CRITICAL</a:t>
            </a:r>
          </a:p>
        </p:txBody>
      </p:sp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0826EAF-5048-7C77-E781-4601E5A85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777" y="4694291"/>
            <a:ext cx="1620136" cy="103761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1F6ED4F-D853-C26F-9E4B-28ED89AF07E2}"/>
              </a:ext>
            </a:extLst>
          </p:cNvPr>
          <p:cNvGrpSpPr>
            <a:grpSpLocks/>
          </p:cNvGrpSpPr>
          <p:nvPr/>
        </p:nvGrpSpPr>
        <p:grpSpPr bwMode="auto">
          <a:xfrm>
            <a:off x="4417820" y="4601185"/>
            <a:ext cx="1154305" cy="1037615"/>
            <a:chOff x="255725" y="2023201"/>
            <a:chExt cx="2136823" cy="1449691"/>
          </a:xfrm>
        </p:grpSpPr>
        <p:pic>
          <p:nvPicPr>
            <p:cNvPr id="12" name="Picture 86">
              <a:extLst>
                <a:ext uri="{FF2B5EF4-FFF2-40B4-BE49-F238E27FC236}">
                  <a16:creationId xmlns:a16="http://schemas.microsoft.com/office/drawing/2014/main" id="{C27BC79A-2A12-857A-9F5E-0C8626397E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87" t="12025" r="12440" b="13293"/>
            <a:stretch>
              <a:fillRect/>
            </a:stretch>
          </p:blipFill>
          <p:spPr bwMode="auto">
            <a:xfrm>
              <a:off x="255725" y="2023201"/>
              <a:ext cx="2055940" cy="1449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752D036-33D7-C7C7-CBE4-E7C08D9191DF}"/>
                </a:ext>
              </a:extLst>
            </p:cNvPr>
            <p:cNvSpPr/>
            <p:nvPr/>
          </p:nvSpPr>
          <p:spPr>
            <a:xfrm>
              <a:off x="1679517" y="2315319"/>
              <a:ext cx="713031" cy="292118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63">
                <a:defRPr/>
              </a:pPr>
              <a:endParaRPr lang="en-GB" sz="2400">
                <a:solidFill>
                  <a:prstClr val="white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19AC868-ACF8-9446-99AF-72B9E06CB266}"/>
              </a:ext>
            </a:extLst>
          </p:cNvPr>
          <p:cNvSpPr txBox="1"/>
          <p:nvPr/>
        </p:nvSpPr>
        <p:spPr>
          <a:xfrm>
            <a:off x="4648854" y="5638800"/>
            <a:ext cx="76174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/>
              <a:t>Level 3</a:t>
            </a:r>
          </a:p>
          <a:p>
            <a:r>
              <a:rPr lang="en-GB" sz="1400" dirty="0"/>
              <a:t> SIS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BB2D158-DA91-7437-59A4-612E4CB66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429" y="2127603"/>
            <a:ext cx="5260296" cy="365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3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>
            <a:extLst>
              <a:ext uri="{FF2B5EF4-FFF2-40B4-BE49-F238E27FC236}">
                <a16:creationId xmlns:a16="http://schemas.microsoft.com/office/drawing/2014/main" id="{CA70BD5C-C042-47DD-8BF2-160216EBC95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29633" y="459316"/>
            <a:ext cx="11510962" cy="4508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 defTabSz="607469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Security Informed Safety –  A Multi – Causality Model</a:t>
            </a:r>
          </a:p>
        </p:txBody>
      </p:sp>
      <p:grpSp>
        <p:nvGrpSpPr>
          <p:cNvPr id="98307" name="Group 9">
            <a:extLst>
              <a:ext uri="{FF2B5EF4-FFF2-40B4-BE49-F238E27FC236}">
                <a16:creationId xmlns:a16="http://schemas.microsoft.com/office/drawing/2014/main" id="{EC122161-D1CE-45BD-9B72-CEE56176B0B8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269067"/>
            <a:ext cx="10026651" cy="1610762"/>
            <a:chOff x="1370873" y="1702345"/>
            <a:chExt cx="7520709" cy="120729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8A0DE56-F44F-4225-A644-E8A3FD192605}"/>
                </a:ext>
              </a:extLst>
            </p:cNvPr>
            <p:cNvSpPr/>
            <p:nvPr/>
          </p:nvSpPr>
          <p:spPr>
            <a:xfrm>
              <a:off x="2998217" y="1786429"/>
              <a:ext cx="1098655" cy="1034383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63"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Line Management</a:t>
              </a:r>
            </a:p>
            <a:p>
              <a:pPr algn="ctr" defTabSz="609563">
                <a:defRPr/>
              </a:pPr>
              <a:endParaRPr lang="en-GB" sz="1067" dirty="0">
                <a:solidFill>
                  <a:schemeClr val="tx1"/>
                </a:solidFill>
              </a:endParaRPr>
            </a:p>
            <a:p>
              <a:pPr algn="ctr" defTabSz="609563">
                <a:defRPr/>
              </a:pPr>
              <a:r>
                <a:rPr lang="en-GB" sz="1067" dirty="0">
                  <a:solidFill>
                    <a:schemeClr val="tx1"/>
                  </a:solidFill>
                </a:rPr>
                <a:t>Operations, Maintenance, etc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F25D064-AC0F-49FA-892C-095AA3E7C09C}"/>
                </a:ext>
              </a:extLst>
            </p:cNvPr>
            <p:cNvSpPr/>
            <p:nvPr/>
          </p:nvSpPr>
          <p:spPr>
            <a:xfrm>
              <a:off x="1370873" y="1800707"/>
              <a:ext cx="1098655" cy="1034383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63"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Decision Makers</a:t>
              </a:r>
            </a:p>
            <a:p>
              <a:pPr algn="ctr" defTabSz="609563">
                <a:defRPr/>
              </a:pPr>
              <a:endParaRPr lang="en-GB" sz="1067" dirty="0">
                <a:solidFill>
                  <a:schemeClr val="tx1"/>
                </a:solidFill>
              </a:endParaRPr>
            </a:p>
            <a:p>
              <a:pPr algn="ctr" defTabSz="609563">
                <a:defRPr/>
              </a:pPr>
              <a:r>
                <a:rPr lang="en-GB" sz="1067" dirty="0">
                  <a:solidFill>
                    <a:schemeClr val="tx1"/>
                  </a:solidFill>
                </a:rPr>
                <a:t>Corporate Management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C45F0D9-39FD-4CB4-96FE-04E3CD29E714}"/>
                </a:ext>
              </a:extLst>
            </p:cNvPr>
            <p:cNvSpPr/>
            <p:nvPr/>
          </p:nvSpPr>
          <p:spPr>
            <a:xfrm>
              <a:off x="4574755" y="1800707"/>
              <a:ext cx="1124058" cy="102010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63"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Preconditions</a:t>
              </a:r>
            </a:p>
            <a:p>
              <a:pPr algn="ctr" defTabSz="609563">
                <a:defRPr/>
              </a:pPr>
              <a:endParaRPr lang="en-GB" sz="1067" dirty="0">
                <a:solidFill>
                  <a:schemeClr val="tx1"/>
                </a:solidFill>
              </a:endParaRPr>
            </a:p>
            <a:p>
              <a:pPr algn="ctr" defTabSz="609563">
                <a:defRPr/>
              </a:pPr>
              <a:r>
                <a:rPr lang="en-GB" sz="1067" dirty="0">
                  <a:solidFill>
                    <a:schemeClr val="tx1"/>
                  </a:solidFill>
                </a:rPr>
                <a:t>Defence in Depth</a:t>
              </a:r>
            </a:p>
            <a:p>
              <a:pPr algn="ctr" defTabSz="609563">
                <a:defRPr/>
              </a:pPr>
              <a:r>
                <a:rPr lang="en-GB" sz="1067" dirty="0">
                  <a:solidFill>
                    <a:schemeClr val="tx1"/>
                  </a:solidFill>
                </a:rPr>
                <a:t>Reliable Equipment, skilled workforce, etc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50C2744-B7FA-406C-B5AE-0C7FA8E8905A}"/>
                </a:ext>
              </a:extLst>
            </p:cNvPr>
            <p:cNvSpPr/>
            <p:nvPr/>
          </p:nvSpPr>
          <p:spPr>
            <a:xfrm>
              <a:off x="6009993" y="1814985"/>
              <a:ext cx="1124058" cy="1020104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63"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Productive activities</a:t>
              </a:r>
            </a:p>
            <a:p>
              <a:pPr algn="ctr" defTabSz="609563">
                <a:defRPr/>
              </a:pPr>
              <a:endParaRPr lang="en-GB" sz="1067" dirty="0">
                <a:solidFill>
                  <a:schemeClr val="tx1"/>
                </a:solidFill>
              </a:endParaRPr>
            </a:p>
            <a:p>
              <a:pPr algn="ctr" defTabSz="609563">
                <a:defRPr/>
              </a:pPr>
              <a:r>
                <a:rPr lang="en-GB" sz="1067" dirty="0">
                  <a:solidFill>
                    <a:schemeClr val="tx1"/>
                  </a:solidFill>
                </a:rPr>
                <a:t>Integration of human and machines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E1870EE-4397-4DD9-A0EA-95D52599A28C}"/>
                </a:ext>
              </a:extLst>
            </p:cNvPr>
            <p:cNvSpPr/>
            <p:nvPr/>
          </p:nvSpPr>
          <p:spPr>
            <a:xfrm>
              <a:off x="7429354" y="1814985"/>
              <a:ext cx="247674" cy="10201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63">
                <a:defRPr/>
              </a:pPr>
              <a:endParaRPr lang="en-GB" sz="2400"/>
            </a:p>
          </p:txBody>
        </p:sp>
        <p:sp>
          <p:nvSpPr>
            <p:cNvPr id="98356" name="TextBox 8">
              <a:extLst>
                <a:ext uri="{FF2B5EF4-FFF2-40B4-BE49-F238E27FC236}">
                  <a16:creationId xmlns:a16="http://schemas.microsoft.com/office/drawing/2014/main" id="{5807287D-13FB-4083-89B7-F403D1133F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743638" y="1702345"/>
              <a:ext cx="1147944" cy="1207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5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5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5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5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867"/>
                <a:t>Defences</a:t>
              </a:r>
            </a:p>
            <a:p>
              <a:pPr eaLnBrk="1" hangingPunct="1"/>
              <a:endParaRPr lang="en-GB" altLang="en-US" sz="1600"/>
            </a:p>
            <a:p>
              <a:pPr eaLnBrk="1" hangingPunct="1"/>
              <a:r>
                <a:rPr lang="en-GB" altLang="en-US" sz="1600"/>
                <a:t>Strategies to prevent corporate CHAOS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3086245-66A4-4868-9EEC-42B004C92B1A}"/>
              </a:ext>
            </a:extLst>
          </p:cNvPr>
          <p:cNvSpPr/>
          <p:nvPr/>
        </p:nvSpPr>
        <p:spPr>
          <a:xfrm>
            <a:off x="3996267" y="4210051"/>
            <a:ext cx="1466851" cy="138006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63">
              <a:defRPr/>
            </a:pPr>
            <a:r>
              <a:rPr lang="en-GB" sz="1600" dirty="0">
                <a:solidFill>
                  <a:schemeClr val="tx1"/>
                </a:solidFill>
              </a:rPr>
              <a:t>Line Management deficiencies</a:t>
            </a:r>
          </a:p>
          <a:p>
            <a:pPr algn="ctr" defTabSz="609563">
              <a:defRPr/>
            </a:pPr>
            <a:endParaRPr lang="en-GB" sz="1333" dirty="0">
              <a:solidFill>
                <a:schemeClr val="tx1"/>
              </a:solidFill>
            </a:endParaRPr>
          </a:p>
          <a:p>
            <a:pPr algn="ctr" defTabSz="609563">
              <a:defRPr/>
            </a:pPr>
            <a:endParaRPr lang="en-GB" sz="1067" dirty="0">
              <a:solidFill>
                <a:schemeClr val="tx1"/>
              </a:solidFill>
            </a:endParaRPr>
          </a:p>
          <a:p>
            <a:pPr algn="ctr" defTabSz="609563">
              <a:defRPr/>
            </a:pPr>
            <a:endParaRPr lang="en-GB" sz="1067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7573CA-ED76-4901-B4B7-7C872E399459}"/>
              </a:ext>
            </a:extLst>
          </p:cNvPr>
          <p:cNvSpPr/>
          <p:nvPr/>
        </p:nvSpPr>
        <p:spPr>
          <a:xfrm>
            <a:off x="1828800" y="4229100"/>
            <a:ext cx="1464733" cy="138006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63">
              <a:defRPr/>
            </a:pPr>
            <a:r>
              <a:rPr lang="en-GB" sz="1600" dirty="0">
                <a:solidFill>
                  <a:schemeClr val="tx1"/>
                </a:solidFill>
              </a:rPr>
              <a:t>Fallible Decisions</a:t>
            </a:r>
          </a:p>
          <a:p>
            <a:pPr algn="ctr" defTabSz="609563">
              <a:defRPr/>
            </a:pPr>
            <a:endParaRPr lang="en-GB" sz="1067" dirty="0">
              <a:solidFill>
                <a:schemeClr val="tx1"/>
              </a:solidFill>
            </a:endParaRPr>
          </a:p>
          <a:p>
            <a:pPr algn="ctr" defTabSz="609563">
              <a:defRPr/>
            </a:pPr>
            <a:endParaRPr lang="en-GB" sz="1067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C2410F-0AF0-407F-9DEF-71F1A67E9014}"/>
              </a:ext>
            </a:extLst>
          </p:cNvPr>
          <p:cNvSpPr/>
          <p:nvPr/>
        </p:nvSpPr>
        <p:spPr>
          <a:xfrm>
            <a:off x="6100233" y="4229101"/>
            <a:ext cx="1498600" cy="136101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63">
              <a:defRPr/>
            </a:pPr>
            <a:r>
              <a:rPr lang="en-GB" sz="1600" dirty="0">
                <a:solidFill>
                  <a:schemeClr val="tx1"/>
                </a:solidFill>
              </a:rPr>
              <a:t>Accident precursors</a:t>
            </a:r>
          </a:p>
          <a:p>
            <a:pPr algn="ctr" defTabSz="609563">
              <a:defRPr/>
            </a:pPr>
            <a:endParaRPr lang="en-GB" sz="1067" dirty="0">
              <a:solidFill>
                <a:schemeClr val="tx1"/>
              </a:solidFill>
            </a:endParaRPr>
          </a:p>
          <a:p>
            <a:pPr algn="ctr" defTabSz="609563">
              <a:defRPr/>
            </a:pPr>
            <a:r>
              <a:rPr lang="en-GB" sz="1067" dirty="0">
                <a:solidFill>
                  <a:schemeClr val="tx1"/>
                </a:solidFill>
              </a:rPr>
              <a:t>Latent Errors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A8E611-C9EF-4D7A-9F02-74793C57E92C}"/>
              </a:ext>
            </a:extLst>
          </p:cNvPr>
          <p:cNvSpPr/>
          <p:nvPr/>
        </p:nvSpPr>
        <p:spPr>
          <a:xfrm>
            <a:off x="8013700" y="4248151"/>
            <a:ext cx="1498600" cy="136101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63">
              <a:defRPr/>
            </a:pPr>
            <a:r>
              <a:rPr lang="en-GB" sz="1600" dirty="0">
                <a:solidFill>
                  <a:schemeClr val="tx1"/>
                </a:solidFill>
              </a:rPr>
              <a:t>Unsafe acts and conditions</a:t>
            </a:r>
          </a:p>
          <a:p>
            <a:pPr algn="ctr" defTabSz="609563">
              <a:defRPr/>
            </a:pPr>
            <a:endParaRPr lang="en-GB" sz="1067" dirty="0">
              <a:solidFill>
                <a:schemeClr val="tx1"/>
              </a:solidFill>
            </a:endParaRPr>
          </a:p>
          <a:p>
            <a:pPr algn="ctr" defTabSz="609563">
              <a:defRPr/>
            </a:pPr>
            <a:r>
              <a:rPr lang="en-GB" sz="1067" dirty="0">
                <a:solidFill>
                  <a:schemeClr val="tx1"/>
                </a:solidFill>
              </a:rPr>
              <a:t>Enabling Conditions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E2B931-8CD1-460A-9886-3364029F7F16}"/>
              </a:ext>
            </a:extLst>
          </p:cNvPr>
          <p:cNvSpPr/>
          <p:nvPr/>
        </p:nvSpPr>
        <p:spPr>
          <a:xfrm>
            <a:off x="9903885" y="4248151"/>
            <a:ext cx="332316" cy="13610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63">
              <a:defRPr/>
            </a:pPr>
            <a:endParaRPr lang="en-GB" sz="2400"/>
          </a:p>
        </p:txBody>
      </p:sp>
      <p:sp>
        <p:nvSpPr>
          <p:cNvPr id="98313" name="TextBox 16">
            <a:extLst>
              <a:ext uri="{FF2B5EF4-FFF2-40B4-BE49-F238E27FC236}">
                <a16:creationId xmlns:a16="http://schemas.microsoft.com/office/drawing/2014/main" id="{2ED91BF8-A02D-4F0A-8FBE-6703FC91729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0532534" y="4438651"/>
            <a:ext cx="1530351" cy="9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67"/>
              <a:t>Incident Crisis CHAOS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319BCF-F85B-4F0C-8125-DBCBE88A72F0}"/>
              </a:ext>
            </a:extLst>
          </p:cNvPr>
          <p:cNvSpPr/>
          <p:nvPr/>
        </p:nvSpPr>
        <p:spPr>
          <a:xfrm>
            <a:off x="9903885" y="4743451"/>
            <a:ext cx="332316" cy="313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63">
              <a:defRPr/>
            </a:pPr>
            <a:endParaRPr lang="en-GB" sz="240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6866D67-91D5-4133-8A95-DA767236D79B}"/>
              </a:ext>
            </a:extLst>
          </p:cNvPr>
          <p:cNvCxnSpPr>
            <a:stCxn id="15" idx="3"/>
            <a:endCxn id="98313" idx="3"/>
          </p:cNvCxnSpPr>
          <p:nvPr/>
        </p:nvCxnSpPr>
        <p:spPr>
          <a:xfrm flipV="1">
            <a:off x="9512300" y="4915801"/>
            <a:ext cx="1020234" cy="12858"/>
          </a:xfrm>
          <a:prstGeom prst="straightConnector1">
            <a:avLst/>
          </a:prstGeom>
          <a:ln w="12700" cap="rnd">
            <a:solidFill>
              <a:srgbClr val="4F515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316" name="TextBox 23">
            <a:extLst>
              <a:ext uri="{FF2B5EF4-FFF2-40B4-BE49-F238E27FC236}">
                <a16:creationId xmlns:a16="http://schemas.microsoft.com/office/drawing/2014/main" id="{CF88F6D1-5A1D-48D0-B7A7-8A5058751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217" y="5547785"/>
            <a:ext cx="1397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/>
              <a:t>Inadequate defences</a:t>
            </a:r>
          </a:p>
        </p:txBody>
      </p:sp>
      <p:sp>
        <p:nvSpPr>
          <p:cNvPr id="98317" name="TextBox 30">
            <a:extLst>
              <a:ext uri="{FF2B5EF4-FFF2-40B4-BE49-F238E27FC236}">
                <a16:creationId xmlns:a16="http://schemas.microsoft.com/office/drawing/2014/main" id="{C17A0208-360E-4175-94BF-EEC303392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1" y="2580218"/>
            <a:ext cx="17293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Success</a:t>
            </a:r>
          </a:p>
        </p:txBody>
      </p:sp>
      <p:sp>
        <p:nvSpPr>
          <p:cNvPr id="98318" name="TextBox 31">
            <a:extLst>
              <a:ext uri="{FF2B5EF4-FFF2-40B4-BE49-F238E27FC236}">
                <a16:creationId xmlns:a16="http://schemas.microsoft.com/office/drawing/2014/main" id="{8EA10F16-F988-490C-8961-A85233B08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017" y="4252385"/>
            <a:ext cx="172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Failure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F13EE0C-D813-46B1-9D9E-5B42B78678CB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72018" y="4919133"/>
            <a:ext cx="1356783" cy="10584"/>
          </a:xfrm>
          <a:prstGeom prst="straightConnector1">
            <a:avLst/>
          </a:prstGeom>
          <a:ln w="12700" cap="rnd">
            <a:solidFill>
              <a:srgbClr val="4F515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3F5BA8C-0A6E-49AB-AA68-7F80075C3524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45018" y="3081867"/>
            <a:ext cx="1483783" cy="8467"/>
          </a:xfrm>
          <a:prstGeom prst="straightConnector1">
            <a:avLst/>
          </a:prstGeom>
          <a:ln w="12700" cap="rnd">
            <a:solidFill>
              <a:srgbClr val="4F515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93C0AE2-958C-4E6B-801D-D309A4F77C55}"/>
              </a:ext>
            </a:extLst>
          </p:cNvPr>
          <p:cNvCxnSpPr>
            <a:stCxn id="5" idx="3"/>
            <a:endCxn id="4" idx="1"/>
          </p:cNvCxnSpPr>
          <p:nvPr/>
        </p:nvCxnSpPr>
        <p:spPr>
          <a:xfrm flipV="1">
            <a:off x="3293534" y="3071285"/>
            <a:ext cx="702733" cy="19049"/>
          </a:xfrm>
          <a:prstGeom prst="straightConnector1">
            <a:avLst/>
          </a:prstGeom>
          <a:ln w="12700" cap="rnd">
            <a:solidFill>
              <a:srgbClr val="4F515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280FB26-7F00-435F-8EA5-D7BFD204978B}"/>
              </a:ext>
            </a:extLst>
          </p:cNvPr>
          <p:cNvCxnSpPr>
            <a:stCxn id="4" idx="3"/>
            <a:endCxn id="6" idx="1"/>
          </p:cNvCxnSpPr>
          <p:nvPr/>
        </p:nvCxnSpPr>
        <p:spPr>
          <a:xfrm>
            <a:off x="5463118" y="3071285"/>
            <a:ext cx="637116" cy="10583"/>
          </a:xfrm>
          <a:prstGeom prst="straightConnector1">
            <a:avLst/>
          </a:prstGeom>
          <a:ln w="12700" cap="rnd">
            <a:solidFill>
              <a:srgbClr val="4F515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6A2DAE7-C7A6-49CB-A144-198B1AD756E4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7598833" y="3081867"/>
            <a:ext cx="414867" cy="19051"/>
          </a:xfrm>
          <a:prstGeom prst="straightConnector1">
            <a:avLst/>
          </a:prstGeom>
          <a:ln w="12700" cap="rnd">
            <a:solidFill>
              <a:srgbClr val="4F515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40061F5-ABC9-4F17-98CF-A3B8827F54C0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9512300" y="3100917"/>
            <a:ext cx="391584" cy="0"/>
          </a:xfrm>
          <a:prstGeom prst="straightConnector1">
            <a:avLst/>
          </a:prstGeom>
          <a:ln w="12700" cap="rnd">
            <a:solidFill>
              <a:srgbClr val="4F515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92A96E6-EA9E-47B2-843B-F253EA84F3A7}"/>
              </a:ext>
            </a:extLst>
          </p:cNvPr>
          <p:cNvCxnSpPr>
            <a:stCxn id="13" idx="3"/>
            <a:endCxn id="12" idx="1"/>
          </p:cNvCxnSpPr>
          <p:nvPr/>
        </p:nvCxnSpPr>
        <p:spPr>
          <a:xfrm flipV="1">
            <a:off x="3293534" y="4900085"/>
            <a:ext cx="702733" cy="19049"/>
          </a:xfrm>
          <a:prstGeom prst="straightConnector1">
            <a:avLst/>
          </a:prstGeom>
          <a:ln w="12700" cap="rnd">
            <a:solidFill>
              <a:srgbClr val="4F515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E54A4C9-6CF4-4C43-9528-473E1AC96A24}"/>
              </a:ext>
            </a:extLst>
          </p:cNvPr>
          <p:cNvCxnSpPr>
            <a:stCxn id="12" idx="3"/>
            <a:endCxn id="14" idx="1"/>
          </p:cNvCxnSpPr>
          <p:nvPr/>
        </p:nvCxnSpPr>
        <p:spPr>
          <a:xfrm>
            <a:off x="5463118" y="4900085"/>
            <a:ext cx="637116" cy="10583"/>
          </a:xfrm>
          <a:prstGeom prst="straightConnector1">
            <a:avLst/>
          </a:prstGeom>
          <a:ln w="12700" cap="rnd">
            <a:solidFill>
              <a:srgbClr val="4F515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0AE147B-7D4B-4601-874F-3A299D5F1438}"/>
              </a:ext>
            </a:extLst>
          </p:cNvPr>
          <p:cNvCxnSpPr>
            <a:stCxn id="14" idx="3"/>
            <a:endCxn id="15" idx="1"/>
          </p:cNvCxnSpPr>
          <p:nvPr/>
        </p:nvCxnSpPr>
        <p:spPr>
          <a:xfrm>
            <a:off x="7598833" y="4910667"/>
            <a:ext cx="414867" cy="19051"/>
          </a:xfrm>
          <a:prstGeom prst="straightConnector1">
            <a:avLst/>
          </a:prstGeom>
          <a:ln w="12700" cap="rnd">
            <a:solidFill>
              <a:srgbClr val="4F515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DF4A089-9372-4FC0-9264-808564391729}"/>
              </a:ext>
            </a:extLst>
          </p:cNvPr>
          <p:cNvCxnSpPr>
            <a:stCxn id="5" idx="2"/>
            <a:endCxn id="13" idx="0"/>
          </p:cNvCxnSpPr>
          <p:nvPr/>
        </p:nvCxnSpPr>
        <p:spPr>
          <a:xfrm>
            <a:off x="2561167" y="3780367"/>
            <a:ext cx="0" cy="448733"/>
          </a:xfrm>
          <a:prstGeom prst="line">
            <a:avLst/>
          </a:prstGeom>
          <a:ln w="12700" cap="rnd">
            <a:solidFill>
              <a:srgbClr val="4F51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1DAECBD-9535-43D2-9BC3-4C4DF80D15A3}"/>
              </a:ext>
            </a:extLst>
          </p:cNvPr>
          <p:cNvCxnSpPr>
            <a:stCxn id="4" idx="2"/>
            <a:endCxn id="12" idx="0"/>
          </p:cNvCxnSpPr>
          <p:nvPr/>
        </p:nvCxnSpPr>
        <p:spPr>
          <a:xfrm>
            <a:off x="4730751" y="3761318"/>
            <a:ext cx="0" cy="448733"/>
          </a:xfrm>
          <a:prstGeom prst="line">
            <a:avLst/>
          </a:prstGeom>
          <a:ln w="12700" cap="rnd">
            <a:solidFill>
              <a:srgbClr val="4F51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F1B245F-DC71-4E22-8653-74D71DC5E093}"/>
              </a:ext>
            </a:extLst>
          </p:cNvPr>
          <p:cNvCxnSpPr>
            <a:stCxn id="6" idx="2"/>
            <a:endCxn id="14" idx="0"/>
          </p:cNvCxnSpPr>
          <p:nvPr/>
        </p:nvCxnSpPr>
        <p:spPr>
          <a:xfrm>
            <a:off x="6849533" y="3761318"/>
            <a:ext cx="0" cy="467783"/>
          </a:xfrm>
          <a:prstGeom prst="line">
            <a:avLst/>
          </a:prstGeom>
          <a:ln w="12700" cap="rnd">
            <a:solidFill>
              <a:srgbClr val="4F51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11D3B33-3DB3-4672-83D0-3FE9C94E1643}"/>
              </a:ext>
            </a:extLst>
          </p:cNvPr>
          <p:cNvCxnSpPr>
            <a:stCxn id="7" idx="2"/>
            <a:endCxn id="15" idx="0"/>
          </p:cNvCxnSpPr>
          <p:nvPr/>
        </p:nvCxnSpPr>
        <p:spPr>
          <a:xfrm>
            <a:off x="8763000" y="3780367"/>
            <a:ext cx="0" cy="467784"/>
          </a:xfrm>
          <a:prstGeom prst="line">
            <a:avLst/>
          </a:prstGeom>
          <a:ln w="12700" cap="rnd">
            <a:solidFill>
              <a:srgbClr val="4F51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332" name="TextBox 60">
            <a:extLst>
              <a:ext uri="{FF2B5EF4-FFF2-40B4-BE49-F238E27FC236}">
                <a16:creationId xmlns:a16="http://schemas.microsoft.com/office/drawing/2014/main" id="{3DDB04AE-27DC-4D0D-A1A7-15B797E7D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101" y="1447801"/>
            <a:ext cx="38904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/>
              <a:t>Feedback Loops from Defence in Depth</a:t>
            </a:r>
          </a:p>
        </p:txBody>
      </p: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C3D8B196-0E10-443A-BD5F-1F90AF41DFA2}"/>
              </a:ext>
            </a:extLst>
          </p:cNvPr>
          <p:cNvCxnSpPr>
            <a:stCxn id="4" idx="0"/>
            <a:endCxn id="5" idx="0"/>
          </p:cNvCxnSpPr>
          <p:nvPr/>
        </p:nvCxnSpPr>
        <p:spPr>
          <a:xfrm rot="16200000" flipH="1" flipV="1">
            <a:off x="3636434" y="1305984"/>
            <a:ext cx="19049" cy="2169584"/>
          </a:xfrm>
          <a:prstGeom prst="bentConnector3">
            <a:avLst>
              <a:gd name="adj1" fmla="val -1612471"/>
            </a:avLst>
          </a:prstGeom>
          <a:ln w="12700" cap="rnd">
            <a:solidFill>
              <a:srgbClr val="4F515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859AB5C9-7E5D-44E4-8D62-7BE373BA9253}"/>
              </a:ext>
            </a:extLst>
          </p:cNvPr>
          <p:cNvCxnSpPr>
            <a:stCxn id="6" idx="0"/>
          </p:cNvCxnSpPr>
          <p:nvPr/>
        </p:nvCxnSpPr>
        <p:spPr>
          <a:xfrm rot="16200000" flipV="1">
            <a:off x="5625043" y="1175809"/>
            <a:ext cx="330200" cy="2118783"/>
          </a:xfrm>
          <a:prstGeom prst="bentConnector2">
            <a:avLst/>
          </a:prstGeom>
          <a:ln w="12700" cap="rnd">
            <a:solidFill>
              <a:srgbClr val="4F515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6D712682-7630-4E7C-A7DE-28B7C8F1DED4}"/>
              </a:ext>
            </a:extLst>
          </p:cNvPr>
          <p:cNvCxnSpPr>
            <a:stCxn id="7" idx="0"/>
          </p:cNvCxnSpPr>
          <p:nvPr/>
        </p:nvCxnSpPr>
        <p:spPr>
          <a:xfrm rot="16200000" flipV="1">
            <a:off x="7624233" y="1280584"/>
            <a:ext cx="349251" cy="1928283"/>
          </a:xfrm>
          <a:prstGeom prst="bentConnector2">
            <a:avLst/>
          </a:prstGeom>
          <a:ln w="12700" cap="rnd">
            <a:solidFill>
              <a:srgbClr val="4F515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0567A694-6050-4E70-A376-FBE704C9589B}"/>
              </a:ext>
            </a:extLst>
          </p:cNvPr>
          <p:cNvCxnSpPr>
            <a:stCxn id="8" idx="0"/>
          </p:cNvCxnSpPr>
          <p:nvPr/>
        </p:nvCxnSpPr>
        <p:spPr>
          <a:xfrm rot="16200000" flipV="1">
            <a:off x="9153526" y="1501776"/>
            <a:ext cx="357717" cy="1477433"/>
          </a:xfrm>
          <a:prstGeom prst="bentConnector2">
            <a:avLst/>
          </a:prstGeom>
          <a:ln w="12700" cap="rnd">
            <a:solidFill>
              <a:srgbClr val="4F515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B0295D58-9423-410D-896D-E06E6F8818E0}"/>
              </a:ext>
            </a:extLst>
          </p:cNvPr>
          <p:cNvSpPr/>
          <p:nvPr/>
        </p:nvSpPr>
        <p:spPr>
          <a:xfrm>
            <a:off x="8593668" y="1966384"/>
            <a:ext cx="319617" cy="2688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63">
              <a:defRPr/>
            </a:pPr>
            <a:endParaRPr lang="en-GB" sz="2400"/>
          </a:p>
        </p:txBody>
      </p:sp>
      <p:sp>
        <p:nvSpPr>
          <p:cNvPr id="98338" name="TextBox 78">
            <a:extLst>
              <a:ext uri="{FF2B5EF4-FFF2-40B4-BE49-F238E27FC236}">
                <a16:creationId xmlns:a16="http://schemas.microsoft.com/office/drawing/2014/main" id="{10DEE5EE-38D9-4AFD-9F14-40F4B8EC3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2485" y="1341967"/>
            <a:ext cx="23050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/>
              <a:t>PRODUCTION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6DDDD1A-F8C7-449C-8F86-D7BC44261683}"/>
              </a:ext>
            </a:extLst>
          </p:cNvPr>
          <p:cNvCxnSpPr>
            <a:stCxn id="76" idx="0"/>
            <a:endCxn id="98338" idx="2"/>
          </p:cNvCxnSpPr>
          <p:nvPr/>
        </p:nvCxnSpPr>
        <p:spPr>
          <a:xfrm flipH="1" flipV="1">
            <a:off x="8745010" y="1680521"/>
            <a:ext cx="8467" cy="285863"/>
          </a:xfrm>
          <a:prstGeom prst="straightConnector1">
            <a:avLst/>
          </a:prstGeom>
          <a:ln w="38100" cap="rnd">
            <a:solidFill>
              <a:srgbClr val="4F515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340" name="TextBox 83">
            <a:extLst>
              <a:ext uri="{FF2B5EF4-FFF2-40B4-BE49-F238E27FC236}">
                <a16:creationId xmlns:a16="http://schemas.microsoft.com/office/drawing/2014/main" id="{5C1E678C-18C4-40C4-A31E-93DEF4D0F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56940"/>
            <a:ext cx="57467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 dirty="0"/>
              <a:t>Multi-Causality Model (based on Reason -1997)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5E10468-7392-4AA5-A868-F0361F723E61}"/>
              </a:ext>
            </a:extLst>
          </p:cNvPr>
          <p:cNvGrpSpPr>
            <a:grpSpLocks/>
          </p:cNvGrpSpPr>
          <p:nvPr/>
        </p:nvGrpSpPr>
        <p:grpSpPr bwMode="auto">
          <a:xfrm>
            <a:off x="7905750" y="4248151"/>
            <a:ext cx="1991784" cy="1407584"/>
            <a:chOff x="255725" y="2023201"/>
            <a:chExt cx="2136823" cy="1449691"/>
          </a:xfrm>
        </p:grpSpPr>
        <p:pic>
          <p:nvPicPr>
            <p:cNvPr id="98349" name="Picture 86">
              <a:extLst>
                <a:ext uri="{FF2B5EF4-FFF2-40B4-BE49-F238E27FC236}">
                  <a16:creationId xmlns:a16="http://schemas.microsoft.com/office/drawing/2014/main" id="{01BE3863-626B-47F2-9EFE-18BA80CB08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87" t="12025" r="12440" b="13293"/>
            <a:stretch>
              <a:fillRect/>
            </a:stretch>
          </p:blipFill>
          <p:spPr bwMode="auto">
            <a:xfrm>
              <a:off x="255725" y="2023201"/>
              <a:ext cx="2055940" cy="1449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E3E2BBD4-3FCA-4CB4-8B34-6C9C592FFA2C}"/>
                </a:ext>
              </a:extLst>
            </p:cNvPr>
            <p:cNvSpPr/>
            <p:nvPr/>
          </p:nvSpPr>
          <p:spPr>
            <a:xfrm>
              <a:off x="1679517" y="2315319"/>
              <a:ext cx="713031" cy="292118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63">
                <a:defRPr/>
              </a:pPr>
              <a:endParaRPr lang="en-GB" sz="2400">
                <a:solidFill>
                  <a:prstClr val="white"/>
                </a:solidFill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ED3AC05-6768-4234-BF4E-63426B6D7217}"/>
              </a:ext>
            </a:extLst>
          </p:cNvPr>
          <p:cNvSpPr/>
          <p:nvPr/>
        </p:nvSpPr>
        <p:spPr>
          <a:xfrm rot="19112822">
            <a:off x="3625236" y="4640008"/>
            <a:ext cx="1996016" cy="54186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63">
              <a:defRPr/>
            </a:pPr>
            <a:r>
              <a:rPr lang="en-GB" sz="2400" dirty="0">
                <a:solidFill>
                  <a:srgbClr val="FF0000"/>
                </a:solidFill>
              </a:rPr>
              <a:t>Violations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AB36C46-5AB1-424B-8666-F72CE1C97D70}"/>
              </a:ext>
            </a:extLst>
          </p:cNvPr>
          <p:cNvSpPr/>
          <p:nvPr/>
        </p:nvSpPr>
        <p:spPr>
          <a:xfrm rot="19112822">
            <a:off x="1545168" y="4632532"/>
            <a:ext cx="1998133" cy="54186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63">
              <a:defRPr/>
            </a:pPr>
            <a:r>
              <a:rPr lang="en-GB" sz="2400" dirty="0">
                <a:solidFill>
                  <a:srgbClr val="FF0000"/>
                </a:solidFill>
              </a:rPr>
              <a:t>Governance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37E917-951F-E1DD-33BB-C53A71C2B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259" y="4210051"/>
            <a:ext cx="1842701" cy="1480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4EE32-7911-29C9-5108-C37EC8D71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4">
            <a:extLst>
              <a:ext uri="{FF2B5EF4-FFF2-40B4-BE49-F238E27FC236}">
                <a16:creationId xmlns:a16="http://schemas.microsoft.com/office/drawing/2014/main" id="{DE030609-506F-4A4C-FE09-12E3FFDB4FA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1038" y="306388"/>
            <a:ext cx="11510962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  <a:normAutofit fontScale="90000"/>
          </a:bodyPr>
          <a:lstStyle/>
          <a:p>
            <a:pPr algn="l" defTabSz="607469" fontAlgn="base">
              <a:spcBef>
                <a:spcPct val="0"/>
              </a:spcBef>
              <a:spcAft>
                <a:spcPct val="0"/>
              </a:spcAft>
            </a:pPr>
            <a:r>
              <a:rPr altLang="en-US" sz="4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Outcome</a:t>
            </a:r>
          </a:p>
        </p:txBody>
      </p:sp>
      <p:sp>
        <p:nvSpPr>
          <p:cNvPr id="45059" name="Slide Number Placeholder 9">
            <a:extLst>
              <a:ext uri="{FF2B5EF4-FFF2-40B4-BE49-F238E27FC236}">
                <a16:creationId xmlns:a16="http://schemas.microsoft.com/office/drawing/2014/main" id="{F0F273E3-3A14-FFFD-BF79-43554678B60D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4857750"/>
            <a:ext cx="525463" cy="9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marR="0" lvl="0" indent="0" algn="l" defTabSz="6858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600" b="0" i="0" u="none" strike="noStrike" kern="1200" cap="none" spc="0" baseline="0">
                <a:solidFill>
                  <a:srgbClr val="3DCD58"/>
                </a:solidFill>
                <a:uFillTx/>
                <a:latin typeface="Arial"/>
                <a:ea typeface="+mn-ea"/>
                <a:cs typeface="Arial"/>
              </a:defRPr>
            </a:lvl1pPr>
            <a:lvl2pPr marL="455613" indent="1588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Page </a:t>
            </a:r>
            <a:fld id="{D116AD6E-E90B-4156-84C7-A0B40960A848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altLang="en-US">
              <a:solidFill>
                <a:srgbClr val="3DCD58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EE8559-F065-BD4A-1852-250B65B9F883}"/>
              </a:ext>
            </a:extLst>
          </p:cNvPr>
          <p:cNvSpPr txBox="1"/>
          <p:nvPr/>
        </p:nvSpPr>
        <p:spPr>
          <a:xfrm>
            <a:off x="5886269" y="306388"/>
            <a:ext cx="626120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Cyber security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must consider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physical safety</a:t>
            </a:r>
          </a:p>
          <a:p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Physical safety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must consider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cyber security</a:t>
            </a:r>
          </a:p>
          <a:p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Normalcy Bias: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Operators, engineers, and vendors  focus on failures they understand and expect</a:t>
            </a:r>
          </a:p>
          <a:p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Under-Investment of Legacy Equipment: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Business needs to fully understand the Consequence Risk</a:t>
            </a: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Under-scoping an investigation: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Can lead to missed opportunities to learn from the incident and disrupt future attacker activity</a:t>
            </a:r>
          </a:p>
          <a:p>
            <a:pPr lvl="1"/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Better Intelligence sharing for earlier detection</a:t>
            </a:r>
          </a:p>
          <a:p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Direct  first, supply chain second</a:t>
            </a:r>
          </a:p>
          <a:p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 Focus shift from Security to Resilience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A5496-8F66-435E-9A07-AD5B38C35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30" y="1687286"/>
            <a:ext cx="5518431" cy="32165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FA9D5B-8A1B-D243-BB4C-9FF7C5D260D4}"/>
              </a:ext>
            </a:extLst>
          </p:cNvPr>
          <p:cNvSpPr txBox="1"/>
          <p:nvPr/>
        </p:nvSpPr>
        <p:spPr>
          <a:xfrm>
            <a:off x="997305" y="4949825"/>
            <a:ext cx="4312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/>
              <a:t>The Cyber Breach Causation Path</a:t>
            </a:r>
          </a:p>
        </p:txBody>
      </p:sp>
    </p:spTree>
    <p:extLst>
      <p:ext uri="{BB962C8B-B14F-4D97-AF65-F5344CB8AC3E}">
        <p14:creationId xmlns:p14="http://schemas.microsoft.com/office/powerpoint/2010/main" val="413239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E7E42-1E11-E909-70EB-7A6B56103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BBE4D9-476A-4A28-2F1C-19A066AB7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97592"/>
      </p:ext>
    </p:extLst>
  </p:cSld>
  <p:clrMapOvr>
    <a:masterClrMapping/>
  </p:clrMapOvr>
</p:sld>
</file>

<file path=ppt/theme/theme1.xml><?xml version="1.0" encoding="utf-8"?>
<a:theme xmlns:a="http://schemas.openxmlformats.org/drawingml/2006/main" name="CyBOK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yBOK Theme" id="{648E46CC-6678-4511-91BC-91F1064CB7F9}" vid="{ED07DEB4-FC57-4E5C-9CDF-F1E9BF9D4E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64f451-1067-43e3-82d4-fa1b993e5c2b">
      <Terms xmlns="http://schemas.microsoft.com/office/infopath/2007/PartnerControls"/>
    </lcf76f155ced4ddcb4097134ff3c332f>
    <TaxCatchAll xmlns="474b7b72-26dc-4176-bf95-1630521347d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B79CE87A46EC4195452B1267C83AA0" ma:contentTypeVersion="14" ma:contentTypeDescription="Create a new document." ma:contentTypeScope="" ma:versionID="6fcd0bbebffff8c9a504ee133ec2004a">
  <xsd:schema xmlns:xsd="http://www.w3.org/2001/XMLSchema" xmlns:xs="http://www.w3.org/2001/XMLSchema" xmlns:p="http://schemas.microsoft.com/office/2006/metadata/properties" xmlns:ns2="dd64f451-1067-43e3-82d4-fa1b993e5c2b" xmlns:ns3="474b7b72-26dc-4176-bf95-1630521347db" targetNamespace="http://schemas.microsoft.com/office/2006/metadata/properties" ma:root="true" ma:fieldsID="ba525f10c6f6cb980aa231a433135b89" ns2:_="" ns3:_="">
    <xsd:import namespace="dd64f451-1067-43e3-82d4-fa1b993e5c2b"/>
    <xsd:import namespace="474b7b72-26dc-4176-bf95-1630521347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64f451-1067-43e3-82d4-fa1b993e5c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d084387-097e-4aef-8f33-0dee7b0eb5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4b7b72-26dc-4176-bf95-1630521347d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3ae74fe-a57d-43e4-b830-e3120226fde3}" ma:internalName="TaxCatchAll" ma:showField="CatchAllData" ma:web="474b7b72-26dc-4176-bf95-1630521347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791BA6-D9DB-4F07-8E42-212ADCC875B3}">
  <ds:schemaRefs>
    <ds:schemaRef ds:uri="http://schemas.microsoft.com/office/2006/metadata/properties"/>
    <ds:schemaRef ds:uri="http://schemas.microsoft.com/office/infopath/2007/PartnerControls"/>
    <ds:schemaRef ds:uri="dd64f451-1067-43e3-82d4-fa1b993e5c2b"/>
    <ds:schemaRef ds:uri="474b7b72-26dc-4176-bf95-1630521347db"/>
  </ds:schemaRefs>
</ds:datastoreItem>
</file>

<file path=customXml/itemProps2.xml><?xml version="1.0" encoding="utf-8"?>
<ds:datastoreItem xmlns:ds="http://schemas.openxmlformats.org/officeDocument/2006/customXml" ds:itemID="{FACED9DB-3B73-417C-8F56-9CD8BF6D96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CFA853-8FE9-489E-81D1-61F7B860CF72}"/>
</file>

<file path=docProps/app.xml><?xml version="1.0" encoding="utf-8"?>
<Properties xmlns="http://schemas.openxmlformats.org/officeDocument/2006/extended-properties" xmlns:vt="http://schemas.openxmlformats.org/officeDocument/2006/docPropsVTypes">
  <Template>CyBOK Theme (1)</Template>
  <TotalTime>95</TotalTime>
  <Words>507</Words>
  <Application>Microsoft Office PowerPoint</Application>
  <PresentationFormat>Widescreen</PresentationFormat>
  <Paragraphs>97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Comic Sans MS</vt:lpstr>
      <vt:lpstr>liberation-sans</vt:lpstr>
      <vt:lpstr>Roboto</vt:lpstr>
      <vt:lpstr>CyBOK Theme</vt:lpstr>
      <vt:lpstr>Security Informed Safety</vt:lpstr>
      <vt:lpstr>Overview of Content</vt:lpstr>
      <vt:lpstr>PowerPoint Presentation</vt:lpstr>
      <vt:lpstr>PowerPoint Presentation</vt:lpstr>
      <vt:lpstr>Security Informed Safety –  A Multi – Causality Model</vt:lpstr>
      <vt:lpstr>The Outcome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Helen Jones</dc:creator>
  <cp:lastModifiedBy>Jenna Cox</cp:lastModifiedBy>
  <cp:revision>39</cp:revision>
  <dcterms:created xsi:type="dcterms:W3CDTF">2024-04-26T08:49:29Z</dcterms:created>
  <dcterms:modified xsi:type="dcterms:W3CDTF">2025-10-29T08:16:26Z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0x0101005DB79CE87A46EC4195452B1267C83AA0</vt:lpwstr>
  </property>
  <property fmtid="{D5CDD505-2E9C-101B-9397-08002B2CF9AE}" pid="3" name="Order">
    <vt:r8>985700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MediaServiceImageTags">
    <vt:lpwstr/>
  </property>
</Properties>
</file>